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60" r:id="rId4"/>
    <p:sldId id="259" r:id="rId5"/>
    <p:sldId id="258"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42ADC3-D3FD-58C1-EB71-7DA436F798A1}" v="830" dt="2022-08-12T14:30:10.113"/>
    <p1510:client id="{81B4F596-8A5D-4973-93EE-DE92A7D3C7BE}" v="77" dt="2022-08-12T13:59:10.3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jpe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8/12/2022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3479751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8/12/2022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16352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6381430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5554486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6548396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8/12/2022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5922985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8/12/2022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021029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8/12/2022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8531766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8/12/2022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271565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8/12/2022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40508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8/12/2022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103320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8/12/2022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528271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8/12/2022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120363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8/12/2022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7084013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8/12/2022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558591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8/12/2022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6589939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8/12/2022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35340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8/12/2022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545013464"/>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7" name="Rectangle 4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191925" y="1325880"/>
            <a:ext cx="3352375" cy="3066507"/>
          </a:xfrm>
        </p:spPr>
        <p:txBody>
          <a:bodyPr vert="horz" lIns="91440" tIns="45720" rIns="91440" bIns="45720" rtlCol="0">
            <a:normAutofit/>
          </a:bodyPr>
          <a:lstStyle/>
          <a:p>
            <a:r>
              <a:rPr lang="en-US" sz="5000">
                <a:ln w="15875">
                  <a:solidFill>
                    <a:srgbClr val="FFFFFF"/>
                  </a:solidFill>
                </a:ln>
                <a:solidFill>
                  <a:srgbClr val="EBEBEB"/>
                </a:solidFill>
                <a:cs typeface="Calibri Light"/>
              </a:rPr>
              <a:t>Agile vs. Traditional</a:t>
            </a:r>
            <a:endParaRPr lang="en-US" sz="5000">
              <a:ln w="15875">
                <a:solidFill>
                  <a:srgbClr val="FFFFFF"/>
                </a:solidFill>
              </a:ln>
              <a:solidFill>
                <a:srgbClr val="EBEBEB"/>
              </a:solidFill>
            </a:endParaRPr>
          </a:p>
        </p:txBody>
      </p:sp>
      <p:sp>
        <p:nvSpPr>
          <p:cNvPr id="3" name="Subtitle 2"/>
          <p:cNvSpPr>
            <a:spLocks noGrp="1"/>
          </p:cNvSpPr>
          <p:nvPr>
            <p:ph type="subTitle" idx="1"/>
          </p:nvPr>
        </p:nvSpPr>
        <p:spPr>
          <a:xfrm>
            <a:off x="8191925" y="4588329"/>
            <a:ext cx="3352375" cy="1621508"/>
          </a:xfrm>
        </p:spPr>
        <p:txBody>
          <a:bodyPr vert="horz" lIns="91440" tIns="45720" rIns="91440" bIns="45720" rtlCol="0">
            <a:normAutofit/>
          </a:bodyPr>
          <a:lstStyle/>
          <a:p>
            <a:r>
              <a:rPr lang="en-US" sz="1800">
                <a:solidFill>
                  <a:schemeClr val="tx2">
                    <a:lumMod val="40000"/>
                    <a:lumOff val="60000"/>
                  </a:schemeClr>
                </a:solidFill>
                <a:cs typeface="Calibri"/>
              </a:rPr>
              <a:t>Final Project</a:t>
            </a:r>
            <a:br>
              <a:rPr lang="en-US" sz="1800">
                <a:solidFill>
                  <a:schemeClr val="tx2">
                    <a:lumMod val="40000"/>
                    <a:lumOff val="60000"/>
                  </a:schemeClr>
                </a:solidFill>
                <a:cs typeface="Calibri"/>
              </a:rPr>
            </a:br>
            <a:r>
              <a:rPr lang="en-US" sz="1800">
                <a:solidFill>
                  <a:schemeClr val="tx2">
                    <a:lumMod val="40000"/>
                    <a:lumOff val="60000"/>
                  </a:schemeClr>
                </a:solidFill>
                <a:cs typeface="Calibri"/>
              </a:rPr>
              <a:t>Drew Heard</a:t>
            </a:r>
            <a:br>
              <a:rPr lang="en-US" sz="1800">
                <a:solidFill>
                  <a:schemeClr val="tx2">
                    <a:lumMod val="40000"/>
                    <a:lumOff val="60000"/>
                  </a:schemeClr>
                </a:solidFill>
                <a:cs typeface="Calibri"/>
              </a:rPr>
            </a:br>
            <a:r>
              <a:rPr lang="en-US" sz="1800">
                <a:solidFill>
                  <a:schemeClr val="tx2">
                    <a:lumMod val="40000"/>
                    <a:lumOff val="60000"/>
                  </a:schemeClr>
                </a:solidFill>
                <a:cs typeface="Calibri"/>
              </a:rPr>
              <a:t>CS-250</a:t>
            </a:r>
            <a:br>
              <a:rPr lang="en-US" sz="1800">
                <a:solidFill>
                  <a:schemeClr val="tx2">
                    <a:lumMod val="40000"/>
                    <a:lumOff val="60000"/>
                  </a:schemeClr>
                </a:solidFill>
                <a:cs typeface="Calibri"/>
              </a:rPr>
            </a:br>
            <a:r>
              <a:rPr lang="en-US" sz="1800">
                <a:solidFill>
                  <a:schemeClr val="tx2">
                    <a:lumMod val="40000"/>
                    <a:lumOff val="60000"/>
                  </a:schemeClr>
                </a:solidFill>
                <a:cs typeface="Calibri"/>
              </a:rPr>
              <a:t>SNHU</a:t>
            </a:r>
          </a:p>
        </p:txBody>
      </p:sp>
      <p:sp>
        <p:nvSpPr>
          <p:cNvPr id="58"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59" name="Freeform: Shape 4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Rectangle 4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6" name="Picture 4" descr="A digital balance scale using circles">
            <a:extLst>
              <a:ext uri="{FF2B5EF4-FFF2-40B4-BE49-F238E27FC236}">
                <a16:creationId xmlns:a16="http://schemas.microsoft.com/office/drawing/2014/main" id="{C0D6F8A7-5935-CB8A-E791-35289428AE67}"/>
              </a:ext>
            </a:extLst>
          </p:cNvPr>
          <p:cNvPicPr>
            <a:picLocks noChangeAspect="1"/>
          </p:cNvPicPr>
          <p:nvPr/>
        </p:nvPicPr>
        <p:blipFill rotWithShape="1">
          <a:blip r:embed="rId2"/>
          <a:srcRect t="1532" r="-2" b="5413"/>
          <a:stretch/>
        </p:blipFill>
        <p:spPr>
          <a:xfrm>
            <a:off x="643854" y="1663666"/>
            <a:ext cx="6270662" cy="3530203"/>
          </a:xfrm>
          <a:prstGeom prst="rect">
            <a:avLst/>
          </a:prstGeom>
          <a:effectLst/>
        </p:spPr>
      </p:pic>
    </p:spTree>
    <p:extLst>
      <p:ext uri="{BB962C8B-B14F-4D97-AF65-F5344CB8AC3E}">
        <p14:creationId xmlns:p14="http://schemas.microsoft.com/office/powerpoint/2010/main" val="109857222"/>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5F84F-4709-3B72-770D-DE76D0BD0712}"/>
              </a:ext>
            </a:extLst>
          </p:cNvPr>
          <p:cNvSpPr>
            <a:spLocks noGrp="1"/>
          </p:cNvSpPr>
          <p:nvPr>
            <p:ph type="title"/>
          </p:nvPr>
        </p:nvSpPr>
        <p:spPr/>
        <p:txBody>
          <a:bodyPr/>
          <a:lstStyle/>
          <a:p>
            <a:r>
              <a:rPr lang="en-US" dirty="0"/>
              <a:t>What does Traditional development look like?</a:t>
            </a:r>
          </a:p>
        </p:txBody>
      </p:sp>
      <p:pic>
        <p:nvPicPr>
          <p:cNvPr id="4" name="Picture 4" descr="Mossy waterfall">
            <a:extLst>
              <a:ext uri="{FF2B5EF4-FFF2-40B4-BE49-F238E27FC236}">
                <a16:creationId xmlns:a16="http://schemas.microsoft.com/office/drawing/2014/main" id="{C1A0D28C-FE59-C8AE-8802-524A325AF794}"/>
              </a:ext>
            </a:extLst>
          </p:cNvPr>
          <p:cNvPicPr>
            <a:picLocks noGrp="1" noChangeAspect="1"/>
          </p:cNvPicPr>
          <p:nvPr>
            <p:ph sz="half" idx="1"/>
          </p:nvPr>
        </p:nvPicPr>
        <p:blipFill>
          <a:blip r:embed="rId2"/>
          <a:stretch>
            <a:fillRect/>
          </a:stretch>
        </p:blipFill>
        <p:spPr>
          <a:xfrm>
            <a:off x="-3153" y="3048099"/>
            <a:ext cx="5658828" cy="3765592"/>
          </a:xfrm>
        </p:spPr>
      </p:pic>
      <p:sp>
        <p:nvSpPr>
          <p:cNvPr id="3" name="Content Placeholder 2">
            <a:extLst>
              <a:ext uri="{FF2B5EF4-FFF2-40B4-BE49-F238E27FC236}">
                <a16:creationId xmlns:a16="http://schemas.microsoft.com/office/drawing/2014/main" id="{A5A164B8-5D5C-7013-01D7-799D6D617D97}"/>
              </a:ext>
            </a:extLst>
          </p:cNvPr>
          <p:cNvSpPr>
            <a:spLocks noGrp="1"/>
          </p:cNvSpPr>
          <p:nvPr>
            <p:ph sz="half" idx="2"/>
          </p:nvPr>
        </p:nvSpPr>
        <p:spPr>
          <a:xfrm>
            <a:off x="6343425" y="2578010"/>
            <a:ext cx="4396341" cy="4200245"/>
          </a:xfrm>
        </p:spPr>
        <p:txBody>
          <a:bodyPr vert="horz" lIns="91440" tIns="45720" rIns="91440" bIns="45720" rtlCol="0" anchor="t">
            <a:normAutofit/>
          </a:bodyPr>
          <a:lstStyle/>
          <a:p>
            <a:r>
              <a:rPr lang="en-US" dirty="0"/>
              <a:t>Development goes through strict phases.</a:t>
            </a:r>
          </a:p>
          <a:p>
            <a:pPr>
              <a:buClr>
                <a:srgbClr val="8AD0D6"/>
              </a:buClr>
            </a:pPr>
            <a:r>
              <a:rPr lang="en-US" dirty="0"/>
              <a:t>Work is only done in one phase at a time.</a:t>
            </a:r>
          </a:p>
          <a:p>
            <a:pPr>
              <a:buClr>
                <a:srgbClr val="8AD0D6"/>
              </a:buClr>
            </a:pPr>
            <a:r>
              <a:rPr lang="en-US" dirty="0"/>
              <a:t>If changes need to be made, development must cycle through the phases again.</a:t>
            </a:r>
          </a:p>
          <a:p>
            <a:pPr>
              <a:buClr>
                <a:srgbClr val="8AD0D6"/>
              </a:buClr>
            </a:pPr>
            <a:r>
              <a:rPr lang="en-US" dirty="0"/>
              <a:t>Development is slower and more rigid.</a:t>
            </a:r>
          </a:p>
          <a:p>
            <a:pPr>
              <a:buClr>
                <a:srgbClr val="8AD0D6"/>
              </a:buClr>
            </a:pPr>
            <a:r>
              <a:rPr lang="en-US" dirty="0"/>
              <a:t>Team members are specialized and isolated to their tasks.</a:t>
            </a:r>
          </a:p>
        </p:txBody>
      </p:sp>
    </p:spTree>
    <p:extLst>
      <p:ext uri="{BB962C8B-B14F-4D97-AF65-F5344CB8AC3E}">
        <p14:creationId xmlns:p14="http://schemas.microsoft.com/office/powerpoint/2010/main" val="3108809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7B5DD-0B52-CB67-C220-FD92FFF04E72}"/>
              </a:ext>
            </a:extLst>
          </p:cNvPr>
          <p:cNvSpPr>
            <a:spLocks noGrp="1"/>
          </p:cNvSpPr>
          <p:nvPr>
            <p:ph type="title"/>
          </p:nvPr>
        </p:nvSpPr>
        <p:spPr/>
        <p:txBody>
          <a:bodyPr/>
          <a:lstStyle/>
          <a:p>
            <a:r>
              <a:rPr lang="en-US" dirty="0"/>
              <a:t>What does Agile development look like?</a:t>
            </a:r>
          </a:p>
        </p:txBody>
      </p:sp>
      <p:sp>
        <p:nvSpPr>
          <p:cNvPr id="3" name="Content Placeholder 2">
            <a:extLst>
              <a:ext uri="{FF2B5EF4-FFF2-40B4-BE49-F238E27FC236}">
                <a16:creationId xmlns:a16="http://schemas.microsoft.com/office/drawing/2014/main" id="{6BFDA16F-7827-0A56-6190-90FA7CE6427A}"/>
              </a:ext>
            </a:extLst>
          </p:cNvPr>
          <p:cNvSpPr>
            <a:spLocks noGrp="1"/>
          </p:cNvSpPr>
          <p:nvPr>
            <p:ph sz="half" idx="1"/>
          </p:nvPr>
        </p:nvSpPr>
        <p:spPr/>
        <p:txBody>
          <a:bodyPr vert="horz" lIns="91440" tIns="45720" rIns="91440" bIns="45720" rtlCol="0" anchor="t">
            <a:normAutofit/>
          </a:bodyPr>
          <a:lstStyle/>
          <a:p>
            <a:r>
              <a:rPr lang="en-US" dirty="0"/>
              <a:t>Development is done in fluid sprints.</a:t>
            </a:r>
          </a:p>
          <a:p>
            <a:pPr>
              <a:buClr>
                <a:srgbClr val="8AD0D6"/>
              </a:buClr>
            </a:pPr>
            <a:r>
              <a:rPr lang="en-US" dirty="0"/>
              <a:t>Goes through pre-sprint planning and post-sprint reflection.</a:t>
            </a:r>
          </a:p>
          <a:p>
            <a:pPr>
              <a:buClr>
                <a:srgbClr val="8AD0D6"/>
              </a:buClr>
            </a:pPr>
            <a:r>
              <a:rPr lang="en-US" dirty="0"/>
              <a:t>Changes are handled dynamically without affecting other functions.</a:t>
            </a:r>
          </a:p>
          <a:p>
            <a:pPr>
              <a:buClr>
                <a:srgbClr val="8AD0D6"/>
              </a:buClr>
            </a:pPr>
            <a:r>
              <a:rPr lang="en-US" dirty="0"/>
              <a:t>Development is faster and adaptive.</a:t>
            </a:r>
          </a:p>
          <a:p>
            <a:pPr>
              <a:buClr>
                <a:srgbClr val="8AD0D6"/>
              </a:buClr>
            </a:pPr>
            <a:r>
              <a:rPr lang="en-US" dirty="0"/>
              <a:t>Team members connected and involved.</a:t>
            </a:r>
          </a:p>
        </p:txBody>
      </p:sp>
      <p:pic>
        <p:nvPicPr>
          <p:cNvPr id="5" name="Picture 5" descr="Colorful cross stitch threads">
            <a:extLst>
              <a:ext uri="{FF2B5EF4-FFF2-40B4-BE49-F238E27FC236}">
                <a16:creationId xmlns:a16="http://schemas.microsoft.com/office/drawing/2014/main" id="{5A84C067-EC77-5DCB-5DCD-DB1A00D976F2}"/>
              </a:ext>
            </a:extLst>
          </p:cNvPr>
          <p:cNvPicPr>
            <a:picLocks noGrp="1" noChangeAspect="1"/>
          </p:cNvPicPr>
          <p:nvPr>
            <p:ph sz="half" idx="2"/>
          </p:nvPr>
        </p:nvPicPr>
        <p:blipFill>
          <a:blip r:embed="rId2"/>
          <a:stretch>
            <a:fillRect/>
          </a:stretch>
        </p:blipFill>
        <p:spPr>
          <a:xfrm>
            <a:off x="5748620" y="2241964"/>
            <a:ext cx="5742335" cy="3828223"/>
          </a:xfrm>
        </p:spPr>
      </p:pic>
    </p:spTree>
    <p:extLst>
      <p:ext uri="{BB962C8B-B14F-4D97-AF65-F5344CB8AC3E}">
        <p14:creationId xmlns:p14="http://schemas.microsoft.com/office/powerpoint/2010/main" val="3560295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8101E-AC7B-8893-8961-DB518A7EAB62}"/>
              </a:ext>
            </a:extLst>
          </p:cNvPr>
          <p:cNvSpPr>
            <a:spLocks noGrp="1"/>
          </p:cNvSpPr>
          <p:nvPr>
            <p:ph type="title"/>
          </p:nvPr>
        </p:nvSpPr>
        <p:spPr/>
        <p:txBody>
          <a:bodyPr/>
          <a:lstStyle/>
          <a:p>
            <a:r>
              <a:rPr lang="en-US" dirty="0"/>
              <a:t>Meet the Agile Team members:</a:t>
            </a:r>
          </a:p>
        </p:txBody>
      </p:sp>
      <p:sp>
        <p:nvSpPr>
          <p:cNvPr id="3" name="Content Placeholder 2">
            <a:extLst>
              <a:ext uri="{FF2B5EF4-FFF2-40B4-BE49-F238E27FC236}">
                <a16:creationId xmlns:a16="http://schemas.microsoft.com/office/drawing/2014/main" id="{5EE8AF69-D108-D182-C297-55F07791A955}"/>
              </a:ext>
            </a:extLst>
          </p:cNvPr>
          <p:cNvSpPr>
            <a:spLocks noGrp="1"/>
          </p:cNvSpPr>
          <p:nvPr>
            <p:ph idx="1"/>
          </p:nvPr>
        </p:nvSpPr>
        <p:spPr/>
        <p:txBody>
          <a:bodyPr vert="horz" lIns="91440" tIns="45720" rIns="91440" bIns="45720" rtlCol="0" anchor="t">
            <a:normAutofit/>
          </a:bodyPr>
          <a:lstStyle/>
          <a:p>
            <a:r>
              <a:rPr lang="en-US" sz="2400" dirty="0"/>
              <a:t>Product Owner- Key planner, first line of contact with the client, business oriented.</a:t>
            </a:r>
          </a:p>
          <a:p>
            <a:pPr>
              <a:buClr>
                <a:srgbClr val="8AD0D6"/>
              </a:buClr>
            </a:pPr>
            <a:r>
              <a:rPr lang="en-US" sz="2400" dirty="0"/>
              <a:t>SCRUM Master- Key organizer, </a:t>
            </a:r>
            <a:r>
              <a:rPr lang="en-US" sz="2400" dirty="0">
                <a:ea typeface="+mj-lt"/>
                <a:cs typeface="+mj-lt"/>
              </a:rPr>
              <a:t>team leader,</a:t>
            </a:r>
            <a:r>
              <a:rPr lang="en-US" sz="2400" dirty="0"/>
              <a:t> connects and supports the team to overcome any obstacle.</a:t>
            </a:r>
          </a:p>
          <a:p>
            <a:pPr>
              <a:buClr>
                <a:srgbClr val="8AD0D6"/>
              </a:buClr>
            </a:pPr>
            <a:r>
              <a:rPr lang="en-US" sz="2400" dirty="0"/>
              <a:t>Developer- Key worker, team player, efficiently delivers designed product.</a:t>
            </a:r>
          </a:p>
          <a:p>
            <a:pPr>
              <a:buClr>
                <a:srgbClr val="8AD0D6"/>
              </a:buClr>
            </a:pPr>
            <a:r>
              <a:rPr lang="en-US" sz="2400" dirty="0"/>
              <a:t>Tester- Key quality assurance, team support, continuously insures product is up to client's standards.</a:t>
            </a:r>
          </a:p>
        </p:txBody>
      </p:sp>
    </p:spTree>
    <p:extLst>
      <p:ext uri="{BB962C8B-B14F-4D97-AF65-F5344CB8AC3E}">
        <p14:creationId xmlns:p14="http://schemas.microsoft.com/office/powerpoint/2010/main" val="13326843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889B9-5B6B-C9F4-D992-97C8331D630D}"/>
              </a:ext>
            </a:extLst>
          </p:cNvPr>
          <p:cNvSpPr>
            <a:spLocks noGrp="1"/>
          </p:cNvSpPr>
          <p:nvPr>
            <p:ph type="title"/>
          </p:nvPr>
        </p:nvSpPr>
        <p:spPr/>
        <p:txBody>
          <a:bodyPr/>
          <a:lstStyle/>
          <a:p>
            <a:pPr algn="ctr"/>
            <a:r>
              <a:rPr lang="en-US" dirty="0"/>
              <a:t>Traditional vs. Agile</a:t>
            </a:r>
          </a:p>
        </p:txBody>
      </p:sp>
      <p:sp>
        <p:nvSpPr>
          <p:cNvPr id="3" name="Content Placeholder 2">
            <a:extLst>
              <a:ext uri="{FF2B5EF4-FFF2-40B4-BE49-F238E27FC236}">
                <a16:creationId xmlns:a16="http://schemas.microsoft.com/office/drawing/2014/main" id="{82916E61-D2A9-317C-233F-3AF2BD5F4506}"/>
              </a:ext>
            </a:extLst>
          </p:cNvPr>
          <p:cNvSpPr>
            <a:spLocks noGrp="1"/>
          </p:cNvSpPr>
          <p:nvPr>
            <p:ph idx="1"/>
          </p:nvPr>
        </p:nvSpPr>
        <p:spPr>
          <a:xfrm>
            <a:off x="1374709" y="1551877"/>
            <a:ext cx="8946541" cy="4195481"/>
          </a:xfrm>
        </p:spPr>
        <p:txBody>
          <a:bodyPr vert="horz" lIns="91440" tIns="45720" rIns="91440" bIns="45720" rtlCol="0" anchor="ctr">
            <a:normAutofit/>
          </a:bodyPr>
          <a:lstStyle/>
          <a:p>
            <a:pPr marL="0" indent="0">
              <a:buNone/>
            </a:pPr>
            <a:r>
              <a:rPr lang="en-US" dirty="0"/>
              <a:t>  </a:t>
            </a:r>
            <a:r>
              <a:rPr lang="en-US" sz="2400" dirty="0"/>
              <a:t>   While traditional methodologies still have their place in the world of industrial production, Agile methodologies are much more fitting for software development. The software development life cycle simply is to unpredictable for a waterfall style. Agile can adapt and overcome to any unforeseen change or obstacle. </a:t>
            </a:r>
          </a:p>
        </p:txBody>
      </p:sp>
    </p:spTree>
    <p:extLst>
      <p:ext uri="{BB962C8B-B14F-4D97-AF65-F5344CB8AC3E}">
        <p14:creationId xmlns:p14="http://schemas.microsoft.com/office/powerpoint/2010/main" val="4240926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00385-EB40-08DC-BBD1-DF4B813A991B}"/>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3B2C9A12-DA44-05F1-571C-2022801EACD2}"/>
              </a:ext>
            </a:extLst>
          </p:cNvPr>
          <p:cNvSpPr>
            <a:spLocks noGrp="1"/>
          </p:cNvSpPr>
          <p:nvPr>
            <p:ph idx="1"/>
          </p:nvPr>
        </p:nvSpPr>
        <p:spPr/>
        <p:txBody>
          <a:bodyPr vert="horz" lIns="91440" tIns="45720" rIns="91440" bIns="45720" rtlCol="0" anchor="t">
            <a:normAutofit/>
          </a:bodyPr>
          <a:lstStyle/>
          <a:p>
            <a:r>
              <a:rPr lang="en-US" dirty="0">
                <a:ea typeface="+mj-lt"/>
                <a:cs typeface="+mj-lt"/>
              </a:rPr>
              <a:t>Cobb, C. G. (2015). </a:t>
            </a:r>
            <a:r>
              <a:rPr lang="en-US" i="1" dirty="0">
                <a:ea typeface="+mj-lt"/>
                <a:cs typeface="+mj-lt"/>
              </a:rPr>
              <a:t>Project Manager's Guide to Mastering Agile: Principles and practices for an</a:t>
            </a:r>
            <a:r>
              <a:rPr lang="en-US" dirty="0">
                <a:ea typeface="+mj-lt"/>
                <a:cs typeface="+mj-lt"/>
              </a:rPr>
              <a:t>. John Wiley &amp; Sons. </a:t>
            </a:r>
            <a:endParaRPr lang="en-US"/>
          </a:p>
          <a:p>
            <a:pPr>
              <a:buClr>
                <a:srgbClr val="8AD0D6"/>
              </a:buClr>
            </a:pPr>
            <a:endParaRPr lang="en-US" dirty="0"/>
          </a:p>
        </p:txBody>
      </p:sp>
    </p:spTree>
    <p:extLst>
      <p:ext uri="{BB962C8B-B14F-4D97-AF65-F5344CB8AC3E}">
        <p14:creationId xmlns:p14="http://schemas.microsoft.com/office/powerpoint/2010/main" val="41649008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6</Slides>
  <Notes>0</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Ion</vt:lpstr>
      <vt:lpstr>Agile vs. Traditional</vt:lpstr>
      <vt:lpstr>What does Traditional development look like?</vt:lpstr>
      <vt:lpstr>What does Agile development look like?</vt:lpstr>
      <vt:lpstr>Meet the Agile Team members:</vt:lpstr>
      <vt:lpstr>Traditional vs. Agile</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172</cp:revision>
  <dcterms:created xsi:type="dcterms:W3CDTF">2022-08-12T13:46:33Z</dcterms:created>
  <dcterms:modified xsi:type="dcterms:W3CDTF">2022-08-12T14:30:32Z</dcterms:modified>
</cp:coreProperties>
</file>

<file path=docProps/thumbnail.jpeg>
</file>